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handoutMasterIdLst>
    <p:handoutMasterId r:id="rId19"/>
  </p:handoutMasterIdLst>
  <p:sldIdLst>
    <p:sldId id="257" r:id="rId5"/>
    <p:sldId id="262" r:id="rId6"/>
    <p:sldId id="258"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704" autoAdjust="0"/>
  </p:normalViewPr>
  <p:slideViewPr>
    <p:cSldViewPr snapToGrid="0">
      <p:cViewPr varScale="1">
        <p:scale>
          <a:sx n="98" d="100"/>
          <a:sy n="98" d="100"/>
        </p:scale>
        <p:origin x="510" y="312"/>
      </p:cViewPr>
      <p:guideLst/>
    </p:cSldViewPr>
  </p:slideViewPr>
  <p:notesTextViewPr>
    <p:cViewPr>
      <p:scale>
        <a:sx n="1" d="1"/>
        <a:sy n="1" d="1"/>
      </p:scale>
      <p:origin x="0" y="0"/>
    </p:cViewPr>
  </p:notesTextViewPr>
  <p:notesViewPr>
    <p:cSldViewPr snapToGrid="0" showGuides="1">
      <p:cViewPr varScale="1">
        <p:scale>
          <a:sx n="79" d="100"/>
          <a:sy n="79" d="100"/>
        </p:scale>
        <p:origin x="234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DC2751-278C-4682-9C3F-0FF7B4FCFAE7}" type="datetimeFigureOut">
              <a:rPr lang="en-US" smtClean="0"/>
              <a:t>2/7/2025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286890-466E-41CD-A28A-B1EBDF22CA33}" type="slidenum">
              <a:rPr lang="en-US" smtClean="0"/>
              <a:t>‹#›</a:t>
            </a:fld>
            <a:endParaRPr lang="en-US" dirty="0"/>
          </a:p>
        </p:txBody>
      </p:sp>
    </p:spTree>
    <p:extLst>
      <p:ext uri="{BB962C8B-B14F-4D97-AF65-F5344CB8AC3E}">
        <p14:creationId xmlns:p14="http://schemas.microsoft.com/office/powerpoint/2010/main" val="15862942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F0845-D09E-4AF9-9623-EA7EA0297EF3}" type="datetimeFigureOut">
              <a:rPr lang="en-US" smtClean="0"/>
              <a:t>2/7/2025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7CD11A-EED3-40CE-98A3-28FEE84867B3}" type="slidenum">
              <a:rPr lang="en-US" smtClean="0"/>
              <a:t>‹#›</a:t>
            </a:fld>
            <a:endParaRPr lang="en-US" dirty="0"/>
          </a:p>
        </p:txBody>
      </p:sp>
    </p:spTree>
    <p:extLst>
      <p:ext uri="{BB962C8B-B14F-4D97-AF65-F5344CB8AC3E}">
        <p14:creationId xmlns:p14="http://schemas.microsoft.com/office/powerpoint/2010/main" val="199576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CD11A-EED3-40CE-98A3-28FEE84867B3}" type="slidenum">
              <a:rPr lang="en-US" smtClean="0"/>
              <a:t>1</a:t>
            </a:fld>
            <a:endParaRPr lang="en-US" dirty="0"/>
          </a:p>
        </p:txBody>
      </p:sp>
    </p:spTree>
    <p:extLst>
      <p:ext uri="{BB962C8B-B14F-4D97-AF65-F5344CB8AC3E}">
        <p14:creationId xmlns:p14="http://schemas.microsoft.com/office/powerpoint/2010/main" val="24911602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solidFill>
                  <a:schemeClr val="tx2">
                    <a:lumMod val="20000"/>
                    <a:lumOff val="80000"/>
                  </a:schemeClr>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409693A-2307-4FDC-9539-08DC9083DDED}" type="datetime1">
              <a:rPr lang="en-US" smtClean="0"/>
              <a:t>2/7/2025</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819406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320E1C1-C26F-4479-A8BD-144B4C139DA5}" type="datetime1">
              <a:rPr lang="en-US" smtClean="0"/>
              <a:t>2/7/2025</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361943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709738"/>
            <a:ext cx="10515600" cy="2862262"/>
          </a:xfrm>
        </p:spPr>
        <p:txBody>
          <a:bodyPr anchor="b"/>
          <a:lstStyle>
            <a:lvl1pPr>
              <a:lnSpc>
                <a:spcPct val="100000"/>
              </a:lnSpc>
              <a:defRPr sz="6000"/>
            </a:lvl1pPr>
          </a:lstStyle>
          <a:p>
            <a:r>
              <a:rPr lang="en-US"/>
              <a:t>Click to edit Master title style</a:t>
            </a:r>
          </a:p>
        </p:txBody>
      </p:sp>
      <p:sp>
        <p:nvSpPr>
          <p:cNvPr id="3" name="Text Placeholder 2"/>
          <p:cNvSpPr>
            <a:spLocks noGrp="1"/>
          </p:cNvSpPr>
          <p:nvPr>
            <p:ph type="body" idx="1"/>
          </p:nvPr>
        </p:nvSpPr>
        <p:spPr>
          <a:xfrm>
            <a:off x="457200" y="4589463"/>
            <a:ext cx="10515600" cy="1500187"/>
          </a:xfrm>
        </p:spPr>
        <p:txBody>
          <a:bodyPr/>
          <a:lstStyle>
            <a:lvl1pPr marL="0" indent="0">
              <a:buNone/>
              <a:defRPr sz="2400" b="1">
                <a:solidFill>
                  <a:schemeClr val="tx2">
                    <a:lumMod val="50000"/>
                  </a:schemeClr>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BF519E61-C2D6-49AB-83F2-8FC9FEFBDAFD}" type="datetime1">
              <a:rPr lang="en-US" smtClean="0"/>
              <a:t>2/7/2025</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731272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hasCustomPrompt="1"/>
          </p:nvPr>
        </p:nvSpPr>
        <p:spPr>
          <a:xfrm>
            <a:off x="457200" y="1825625"/>
            <a:ext cx="4892040" cy="4351338"/>
          </a:xfrm>
        </p:spPr>
        <p:txBody>
          <a:bodyPr vert="horz" lIns="91440" tIns="45720" rIns="91440" bIns="45720" rtlCol="0">
            <a:normAutofit/>
          </a:bodyPr>
          <a:lstStyle>
            <a:lvl1pPr>
              <a:defRPr lang="en-US" baseline="0" noProof="0" dirty="0" smtClean="0">
                <a:solidFill>
                  <a:schemeClr val="bg1"/>
                </a:solidFill>
              </a:defRPr>
            </a:lvl1pPr>
            <a:lvl2pPr>
              <a:defRPr lang="en-US" baseline="0" noProof="0" dirty="0" smtClean="0">
                <a:solidFill>
                  <a:schemeClr val="bg1"/>
                </a:solidFill>
              </a:defRPr>
            </a:lvl2pPr>
            <a:lvl3pPr>
              <a:defRPr lang="en-US" baseline="0" noProof="0" dirty="0" smtClean="0">
                <a:solidFill>
                  <a:schemeClr val="bg1"/>
                </a:solidFill>
              </a:defRPr>
            </a:lvl3pPr>
            <a:lvl4pPr>
              <a:defRPr lang="en-US" baseline="0" noProof="0" dirty="0" smtClean="0">
                <a:solidFill>
                  <a:schemeClr val="bg1"/>
                </a:solidFill>
              </a:defRPr>
            </a:lvl4pPr>
            <a:lvl5pPr>
              <a:defRPr lang="en-US" baseline="0" noProof="0" dirty="0" smtClean="0">
                <a:solidFill>
                  <a:schemeClr val="bg1"/>
                </a:solidFill>
              </a:defRPr>
            </a:lvl5pPr>
            <a:lvl6pPr>
              <a:defRPr sz="1800"/>
            </a:lvl6pPr>
            <a:lvl7pPr>
              <a:defRPr sz="1800"/>
            </a:lvl7pPr>
            <a:lvl8pPr>
              <a:defRPr sz="1800"/>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4" name="Content Placeholder 3"/>
          <p:cNvSpPr>
            <a:spLocks noGrp="1"/>
          </p:cNvSpPr>
          <p:nvPr>
            <p:ph sz="half" idx="2" hasCustomPrompt="1"/>
          </p:nvPr>
        </p:nvSpPr>
        <p:spPr>
          <a:xfrm>
            <a:off x="5650524" y="1825625"/>
            <a:ext cx="4892040" cy="4351338"/>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5" name="Date Placeholder 4"/>
          <p:cNvSpPr>
            <a:spLocks noGrp="1"/>
          </p:cNvSpPr>
          <p:nvPr>
            <p:ph type="dt" sz="half" idx="10"/>
          </p:nvPr>
        </p:nvSpPr>
        <p:spPr/>
        <p:txBody>
          <a:bodyPr/>
          <a:lstStyle/>
          <a:p>
            <a:fld id="{047BE74F-367A-4D3C-8AA7-FA60CCA05EAE}" type="datetime1">
              <a:rPr lang="en-US" smtClean="0"/>
              <a:t>2/7/2025</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4183930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39150"/>
            <a:ext cx="10094976" cy="1152144"/>
          </a:xfrm>
        </p:spPr>
        <p:txBody>
          <a:bodyPr/>
          <a:lstStyle/>
          <a:p>
            <a:r>
              <a:rPr lang="en-US"/>
              <a:t>Click to edit Master title style</a:t>
            </a:r>
            <a:endParaRPr lang="en-US" dirty="0"/>
          </a:p>
        </p:txBody>
      </p:sp>
      <p:sp>
        <p:nvSpPr>
          <p:cNvPr id="3" name="Text Placeholder 2"/>
          <p:cNvSpPr>
            <a:spLocks noGrp="1"/>
          </p:cNvSpPr>
          <p:nvPr>
            <p:ph type="body" idx="1"/>
          </p:nvPr>
        </p:nvSpPr>
        <p:spPr>
          <a:xfrm>
            <a:off x="457200" y="1828800"/>
            <a:ext cx="48920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hasCustomPrompt="1"/>
          </p:nvPr>
        </p:nvSpPr>
        <p:spPr>
          <a:xfrm>
            <a:off x="457200" y="2498723"/>
            <a:ext cx="4892040" cy="3101977"/>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5" name="Text Placeholder 4"/>
          <p:cNvSpPr>
            <a:spLocks noGrp="1"/>
          </p:cNvSpPr>
          <p:nvPr>
            <p:ph type="body" sz="quarter" idx="3"/>
          </p:nvPr>
        </p:nvSpPr>
        <p:spPr>
          <a:xfrm>
            <a:off x="5656753" y="1828800"/>
            <a:ext cx="48920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hasCustomPrompt="1"/>
          </p:nvPr>
        </p:nvSpPr>
        <p:spPr>
          <a:xfrm>
            <a:off x="5656753" y="2498723"/>
            <a:ext cx="4892040" cy="3101977"/>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7" name="Date Placeholder 6"/>
          <p:cNvSpPr>
            <a:spLocks noGrp="1"/>
          </p:cNvSpPr>
          <p:nvPr>
            <p:ph type="dt" sz="half" idx="10"/>
          </p:nvPr>
        </p:nvSpPr>
        <p:spPr/>
        <p:txBody>
          <a:bodyPr/>
          <a:lstStyle/>
          <a:p>
            <a:fld id="{A79E3F9C-6465-4987-8E4E-615CFD4753AA}" type="datetime1">
              <a:rPr lang="en-US" smtClean="0"/>
              <a:t>2/7/2025</a:t>
            </a:fld>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3405661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49EFD6-3C20-43C6-9E75-1A9D48D9576F}" type="datetime1">
              <a:rPr lang="en-US" smtClean="0"/>
              <a:t>2/7/2025</a:t>
            </a:fld>
            <a:endParaRPr lang="en-US" dirty="0"/>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3363858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93D5A-A484-46EE-9DC8-9A16BFF8327E}" type="datetime1">
              <a:rPr lang="en-US" smtClean="0"/>
              <a:t>2/7/2025</a:t>
            </a:fld>
            <a:endParaRPr lang="en-US" dirty="0"/>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927605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hasCustomPrompt="1"/>
          </p:nvPr>
        </p:nvSpPr>
        <p:spPr>
          <a:xfrm>
            <a:off x="4800600" y="987425"/>
            <a:ext cx="5753100" cy="4613275"/>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4" name="Text Placeholder 3"/>
          <p:cNvSpPr>
            <a:spLocks noGrp="1"/>
          </p:cNvSpPr>
          <p:nvPr>
            <p:ph type="body" sz="half" idx="2"/>
          </p:nvPr>
        </p:nvSpPr>
        <p:spPr>
          <a:xfrm>
            <a:off x="457200" y="2254249"/>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287BC8-78D1-4FEB-9D4F-E22E45CC04F7}" type="datetime1">
              <a:rPr lang="en-US" smtClean="0"/>
              <a:t>2/7/2025</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287721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4800600" y="987425"/>
            <a:ext cx="5753100" cy="4613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254249"/>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568210-870C-4A62-9D1B-4B25162550AB}" type="datetime1">
              <a:rPr lang="en-US" smtClean="0"/>
              <a:t>2/7/2025</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56957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hasCustomPrompt="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0011EA7-B10E-4739-92FE-8993461CC0B7}" type="datetime1">
              <a:rPr lang="en-US" smtClean="0"/>
              <a:t>2/7/2025</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407954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91661"/>
            <a:ext cx="2628900" cy="49090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691661"/>
            <a:ext cx="7734300" cy="49090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5DC13F-2D2A-49BA-966D-6530A12E7C15}" type="datetime1">
              <a:rPr lang="en-US" smtClean="0"/>
              <a:t>2/7/2025</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79250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39793"/>
            <a:ext cx="10096500" cy="115090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825625"/>
            <a:ext cx="10096500" cy="37780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2">
                    <a:lumMod val="20000"/>
                    <a:lumOff val="80000"/>
                  </a:schemeClr>
                </a:solidFill>
              </a:defRPr>
            </a:lvl1pPr>
          </a:lstStyle>
          <a:p>
            <a:fld id="{00CABDA2-EB00-4A4D-86B7-63E286A484E5}" type="datetime1">
              <a:rPr lang="en-US" smtClean="0"/>
              <a:t>2/7/2025</a:t>
            </a:fld>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2">
                    <a:lumMod val="20000"/>
                    <a:lumOff val="80000"/>
                  </a:schemeClr>
                </a:solidFill>
              </a:defRPr>
            </a:lvl1pPr>
          </a:lstStyle>
          <a:p>
            <a:r>
              <a:rPr lang="en-US" dirty="0"/>
              <a:t>Add a footer</a:t>
            </a:r>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2">
                    <a:lumMod val="20000"/>
                    <a:lumOff val="80000"/>
                  </a:schemeClr>
                </a:solidFill>
              </a:defRPr>
            </a:lvl1pPr>
          </a:lstStyle>
          <a:p>
            <a:fld id="{E5B29C50-D6F1-4DB6-9B68-F4CD3996E9CF}" type="slidenum">
              <a:rPr lang="en-US" smtClean="0"/>
              <a:pPr/>
              <a:t>‹#›</a:t>
            </a:fld>
            <a:endParaRPr lang="en-US" dirty="0"/>
          </a:p>
        </p:txBody>
      </p:sp>
    </p:spTree>
    <p:extLst>
      <p:ext uri="{BB962C8B-B14F-4D97-AF65-F5344CB8AC3E}">
        <p14:creationId xmlns:p14="http://schemas.microsoft.com/office/powerpoint/2010/main" val="16564842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ts val="4000"/>
        </a:lnSpc>
        <a:spcBef>
          <a:spcPct val="0"/>
        </a:spcBef>
        <a:buNone/>
        <a:defRPr sz="4000" b="1" kern="1200" cap="none" spc="0">
          <a:ln w="12700" cmpd="sng">
            <a:noFill/>
            <a:prstDash val="solid"/>
          </a:ln>
          <a:solidFill>
            <a:schemeClr val="accent4">
              <a:lumMod val="50000"/>
            </a:schemeClr>
          </a:solidFill>
          <a:effectLst>
            <a:outerShdw blurRad="38100" dist="38100" dir="2700000" algn="tl">
              <a:srgbClr val="000000">
                <a:alpha val="43000"/>
              </a:srgbClr>
            </a:outerShdw>
          </a:effectLst>
          <a:latin typeface="+mj-lt"/>
          <a:ea typeface="+mj-ea"/>
          <a:cs typeface="+mj-cs"/>
        </a:defRPr>
      </a:lvl1pPr>
    </p:titleStyle>
    <p:bodyStyle>
      <a:lvl1pPr marL="2286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6pPr>
      <a:lvl7pPr marL="29718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7pPr>
      <a:lvl8pPr marL="34290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8pPr>
      <a:lvl9pPr marL="38862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288" userDrawn="1">
          <p15:clr>
            <a:srgbClr val="F26B43"/>
          </p15:clr>
        </p15:guide>
        <p15:guide id="3" pos="6648" userDrawn="1">
          <p15:clr>
            <a:srgbClr val="F26B43"/>
          </p15:clr>
        </p15:guide>
        <p15:guide id="4" orient="horz" pos="3528" userDrawn="1">
          <p15:clr>
            <a:srgbClr val="F26B43"/>
          </p15:clr>
        </p15:guide>
        <p15:guide id="5" orient="horz" pos="112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881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a:extLst>
            <a:ext uri="{FF2B5EF4-FFF2-40B4-BE49-F238E27FC236}">
              <a16:creationId xmlns:a16="http://schemas.microsoft.com/office/drawing/2014/main" id="{C4D3506B-2CAA-2E18-E9DA-DE9966E5075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1AB8CCC-CAB7-BC4A-B08A-452DF23C6B43}"/>
              </a:ext>
            </a:extLst>
          </p:cNvPr>
          <p:cNvPicPr>
            <a:picLocks noChangeAspect="1"/>
          </p:cNvPicPr>
          <p:nvPr/>
        </p:nvPicPr>
        <p:blipFill>
          <a:blip r:embed="rId2"/>
          <a:stretch>
            <a:fillRect/>
          </a:stretch>
        </p:blipFill>
        <p:spPr>
          <a:xfrm>
            <a:off x="1548319" y="0"/>
            <a:ext cx="9095361" cy="6821520"/>
          </a:xfrm>
          <a:prstGeom prst="rect">
            <a:avLst/>
          </a:prstGeom>
        </p:spPr>
      </p:pic>
    </p:spTree>
    <p:extLst>
      <p:ext uri="{BB962C8B-B14F-4D97-AF65-F5344CB8AC3E}">
        <p14:creationId xmlns:p14="http://schemas.microsoft.com/office/powerpoint/2010/main" val="388410023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100000"/>
                    </a14:imgEffect>
                    <a14:imgEffect>
                      <a14:brightnessContrast bright="-34000" contrast="7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3"/>
            <a:ext cx="10096500" cy="1072275"/>
          </a:xfrm>
        </p:spPr>
        <p:txBody>
          <a:bodyPr>
            <a:normAutofit/>
          </a:bodyPr>
          <a:lstStyle/>
          <a:p>
            <a:r>
              <a:rPr lang="en-US" sz="6600" dirty="0">
                <a:solidFill>
                  <a:schemeClr val="bg1"/>
                </a:solidFill>
              </a:rPr>
              <a:t>“PERILIOUS TIMES”</a:t>
            </a:r>
            <a:endParaRPr lang="en-US" dirty="0">
              <a:solidFill>
                <a:schemeClr val="bg1"/>
              </a:solidFill>
            </a:endParaRPr>
          </a:p>
        </p:txBody>
      </p:sp>
      <p:sp>
        <p:nvSpPr>
          <p:cNvPr id="14" name="Content Placeholder 13"/>
          <p:cNvSpPr>
            <a:spLocks noGrp="1"/>
          </p:cNvSpPr>
          <p:nvPr>
            <p:ph idx="1"/>
          </p:nvPr>
        </p:nvSpPr>
        <p:spPr>
          <a:xfrm>
            <a:off x="457200" y="1825625"/>
            <a:ext cx="10096500" cy="4205524"/>
          </a:xfrm>
        </p:spPr>
        <p:txBody>
          <a:bodyPr>
            <a:normAutofit/>
          </a:bodyPr>
          <a:lstStyle/>
          <a:p>
            <a:r>
              <a:rPr lang="en-US" sz="3600" dirty="0"/>
              <a:t>2 Timothy 2:26 “snare of the devil, having been taken captive by him to do his will.”</a:t>
            </a:r>
          </a:p>
          <a:p>
            <a:r>
              <a:rPr lang="en-US" sz="3600" dirty="0"/>
              <a:t>“Perilous” used twice in the New Testament</a:t>
            </a:r>
          </a:p>
          <a:p>
            <a:r>
              <a:rPr lang="en-US" sz="3600" dirty="0"/>
              <a:t>“dangerous, or (by implication) furious”  “hard to bear, painful”</a:t>
            </a:r>
          </a:p>
          <a:p>
            <a:r>
              <a:rPr lang="en-US" sz="3600" dirty="0"/>
              <a:t>“It describes a terrible period of evil – difficult  and troublesome times for God’s people.”</a:t>
            </a:r>
          </a:p>
        </p:txBody>
      </p:sp>
    </p:spTree>
    <p:extLst>
      <p:ext uri="{BB962C8B-B14F-4D97-AF65-F5344CB8AC3E}">
        <p14:creationId xmlns:p14="http://schemas.microsoft.com/office/powerpoint/2010/main" val="5668572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100000"/>
                    </a14:imgEffect>
                    <a14:imgEffect>
                      <a14:brightnessContrast bright="-24000" contrast="-12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9ED805B3-527B-9956-F17C-8F9BFBB7B41B}"/>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14C7F674-8084-CCAE-F77A-5055D9CCC475}"/>
              </a:ext>
            </a:extLst>
          </p:cNvPr>
          <p:cNvSpPr>
            <a:spLocks noGrp="1"/>
          </p:cNvSpPr>
          <p:nvPr>
            <p:ph type="title"/>
          </p:nvPr>
        </p:nvSpPr>
        <p:spPr>
          <a:xfrm>
            <a:off x="457200" y="639793"/>
            <a:ext cx="10096500" cy="1072275"/>
          </a:xfrm>
        </p:spPr>
        <p:txBody>
          <a:bodyPr>
            <a:normAutofit/>
          </a:bodyPr>
          <a:lstStyle/>
          <a:p>
            <a:r>
              <a:rPr lang="en-US" sz="6600" dirty="0">
                <a:solidFill>
                  <a:schemeClr val="bg1"/>
                </a:solidFill>
              </a:rPr>
              <a:t>A TIME OF PERSECUTION</a:t>
            </a:r>
            <a:endParaRPr lang="en-US" dirty="0">
              <a:solidFill>
                <a:schemeClr val="bg1"/>
              </a:solidFill>
            </a:endParaRPr>
          </a:p>
        </p:txBody>
      </p:sp>
      <p:sp>
        <p:nvSpPr>
          <p:cNvPr id="14" name="Content Placeholder 13">
            <a:extLst>
              <a:ext uri="{FF2B5EF4-FFF2-40B4-BE49-F238E27FC236}">
                <a16:creationId xmlns:a16="http://schemas.microsoft.com/office/drawing/2014/main" id="{E0734B36-A497-AFF5-3C82-66FF5281BE65}"/>
              </a:ext>
            </a:extLst>
          </p:cNvPr>
          <p:cNvSpPr>
            <a:spLocks noGrp="1"/>
          </p:cNvSpPr>
          <p:nvPr>
            <p:ph idx="1"/>
          </p:nvPr>
        </p:nvSpPr>
        <p:spPr>
          <a:xfrm>
            <a:off x="457200" y="1825625"/>
            <a:ext cx="10096500" cy="4205524"/>
          </a:xfrm>
        </p:spPr>
        <p:txBody>
          <a:bodyPr>
            <a:normAutofit fontScale="92500"/>
          </a:bodyPr>
          <a:lstStyle/>
          <a:p>
            <a:r>
              <a:rPr lang="en-US" sz="3600" dirty="0"/>
              <a:t>2 Timothy 3:10-12 “all who desire to live godly in Christ Jesus will suffer persecution.” </a:t>
            </a:r>
          </a:p>
          <a:p>
            <a:r>
              <a:rPr lang="en-US" sz="3600" dirty="0"/>
              <a:t>2 Timothy 1:8; 4:6  “I am already being poured out as a drink offering, and the time of my departure is at hand.”</a:t>
            </a:r>
          </a:p>
          <a:p>
            <a:r>
              <a:rPr lang="en-US" sz="3600" dirty="0"/>
              <a:t>In 1 Timothy 3:14,15 Paul looks forward to coming to Timothy</a:t>
            </a:r>
          </a:p>
          <a:p>
            <a:r>
              <a:rPr lang="en-US" sz="3600" dirty="0"/>
              <a:t> Here he looks forward to Timothy coming to him –  2 Timothy 1:4; 4:9,21</a:t>
            </a:r>
          </a:p>
        </p:txBody>
      </p:sp>
    </p:spTree>
    <p:extLst>
      <p:ext uri="{BB962C8B-B14F-4D97-AF65-F5344CB8AC3E}">
        <p14:creationId xmlns:p14="http://schemas.microsoft.com/office/powerpoint/2010/main" val="141990796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4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BFE1ECE6-BFE0-9407-D1AA-89D0D78F1816}"/>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108F4C16-F21C-7F9C-F409-DD54E7B63093}"/>
              </a:ext>
            </a:extLst>
          </p:cNvPr>
          <p:cNvSpPr>
            <a:spLocks noGrp="1"/>
          </p:cNvSpPr>
          <p:nvPr>
            <p:ph type="title"/>
          </p:nvPr>
        </p:nvSpPr>
        <p:spPr>
          <a:xfrm>
            <a:off x="457200" y="639793"/>
            <a:ext cx="10096500" cy="1072275"/>
          </a:xfrm>
        </p:spPr>
        <p:txBody>
          <a:bodyPr>
            <a:noAutofit/>
          </a:bodyPr>
          <a:lstStyle/>
          <a:p>
            <a:r>
              <a:rPr lang="en-US" sz="5400" dirty="0">
                <a:solidFill>
                  <a:schemeClr val="bg1"/>
                </a:solidFill>
              </a:rPr>
              <a:t>A TIME OF INCREASING APOSTASY</a:t>
            </a:r>
            <a:endParaRPr lang="en-US" sz="3200" dirty="0">
              <a:solidFill>
                <a:schemeClr val="bg1"/>
              </a:solidFill>
            </a:endParaRPr>
          </a:p>
        </p:txBody>
      </p:sp>
      <p:sp>
        <p:nvSpPr>
          <p:cNvPr id="14" name="Content Placeholder 13">
            <a:extLst>
              <a:ext uri="{FF2B5EF4-FFF2-40B4-BE49-F238E27FC236}">
                <a16:creationId xmlns:a16="http://schemas.microsoft.com/office/drawing/2014/main" id="{7A4217B1-B069-41B5-A390-23E173E9E10D}"/>
              </a:ext>
            </a:extLst>
          </p:cNvPr>
          <p:cNvSpPr>
            <a:spLocks noGrp="1"/>
          </p:cNvSpPr>
          <p:nvPr>
            <p:ph idx="1"/>
          </p:nvPr>
        </p:nvSpPr>
        <p:spPr>
          <a:xfrm>
            <a:off x="457200" y="1825625"/>
            <a:ext cx="10096500" cy="4205524"/>
          </a:xfrm>
        </p:spPr>
        <p:txBody>
          <a:bodyPr>
            <a:normAutofit fontScale="92500"/>
          </a:bodyPr>
          <a:lstStyle/>
          <a:p>
            <a:r>
              <a:rPr lang="en-US" sz="3600" dirty="0"/>
              <a:t>2 Timothy 2:16-18; 3:2-7,13;4:3,4</a:t>
            </a:r>
          </a:p>
          <a:p>
            <a:r>
              <a:rPr lang="en-US" sz="3600" dirty="0"/>
              <a:t>W. R. Jones “Preaching Christ in the 	20th century—it must be relevant preaching. It must deal with the needs of those who hear, and application must be made if any good is to be accomplished. To put it in a rather crude country saying, “You have to put the salve where the sore is.” Preaching must address itself to man’s real problem: sin and rebellion against God.”</a:t>
            </a:r>
          </a:p>
        </p:txBody>
      </p:sp>
    </p:spTree>
    <p:extLst>
      <p:ext uri="{BB962C8B-B14F-4D97-AF65-F5344CB8AC3E}">
        <p14:creationId xmlns:p14="http://schemas.microsoft.com/office/powerpoint/2010/main" val="424713309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4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CA14DA7C-44D4-E812-04EA-C00F6FB4DCDB}"/>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45DCC049-4E97-FCCF-909E-0D32B9E7117A}"/>
              </a:ext>
            </a:extLst>
          </p:cNvPr>
          <p:cNvSpPr>
            <a:spLocks noGrp="1"/>
          </p:cNvSpPr>
          <p:nvPr>
            <p:ph type="title"/>
          </p:nvPr>
        </p:nvSpPr>
        <p:spPr>
          <a:xfrm>
            <a:off x="457200" y="464695"/>
            <a:ext cx="11254902" cy="1072275"/>
          </a:xfrm>
        </p:spPr>
        <p:txBody>
          <a:bodyPr>
            <a:noAutofit/>
          </a:bodyPr>
          <a:lstStyle/>
          <a:p>
            <a:r>
              <a:rPr lang="en-US" sz="5400" dirty="0">
                <a:solidFill>
                  <a:schemeClr val="bg1"/>
                </a:solidFill>
              </a:rPr>
              <a:t>NOT THE WORST THAT HAS EVER BEEN</a:t>
            </a:r>
            <a:endParaRPr lang="en-US" sz="3200" dirty="0">
              <a:solidFill>
                <a:schemeClr val="bg1"/>
              </a:solidFill>
            </a:endParaRPr>
          </a:p>
        </p:txBody>
      </p:sp>
      <p:sp>
        <p:nvSpPr>
          <p:cNvPr id="14" name="Content Placeholder 13">
            <a:extLst>
              <a:ext uri="{FF2B5EF4-FFF2-40B4-BE49-F238E27FC236}">
                <a16:creationId xmlns:a16="http://schemas.microsoft.com/office/drawing/2014/main" id="{3E5BEB04-94A9-660A-4A7F-FA2DC449BCB4}"/>
              </a:ext>
            </a:extLst>
          </p:cNvPr>
          <p:cNvSpPr>
            <a:spLocks noGrp="1"/>
          </p:cNvSpPr>
          <p:nvPr>
            <p:ph idx="1"/>
          </p:nvPr>
        </p:nvSpPr>
        <p:spPr>
          <a:xfrm>
            <a:off x="457200" y="1326238"/>
            <a:ext cx="10096500" cy="4792460"/>
          </a:xfrm>
        </p:spPr>
        <p:txBody>
          <a:bodyPr>
            <a:normAutofit fontScale="92500"/>
          </a:bodyPr>
          <a:lstStyle/>
          <a:p>
            <a:pPr>
              <a:lnSpc>
                <a:spcPct val="110000"/>
              </a:lnSpc>
            </a:pPr>
            <a:r>
              <a:rPr lang="en-US" sz="3600" dirty="0"/>
              <a:t>Socrates by Plato {</a:t>
            </a:r>
            <a:r>
              <a:rPr lang="en-US" sz="3600" dirty="0" err="1"/>
              <a:t>cir.</a:t>
            </a:r>
            <a:r>
              <a:rPr lang="en-US" sz="3600" dirty="0"/>
              <a:t> 400 B.C.} “The children now love luxury; they have bad manners, contempt for authority; they show disrespect for elders and love chatter in place of exercise. Children are now tyrants, not the servants of their households. They no longer rise when elders enter the room. They contradict their parents, chatter before company, gobble up dainties at the table, cross their legs, and tyrannize their teachers."  </a:t>
            </a:r>
          </a:p>
        </p:txBody>
      </p:sp>
    </p:spTree>
    <p:extLst>
      <p:ext uri="{BB962C8B-B14F-4D97-AF65-F5344CB8AC3E}">
        <p14:creationId xmlns:p14="http://schemas.microsoft.com/office/powerpoint/2010/main" val="126707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4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F90B5AA2-15A3-588B-C4EF-F8AAC9544681}"/>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EC8B33FA-974D-091F-3ECB-CAA39881BCCC}"/>
              </a:ext>
            </a:extLst>
          </p:cNvPr>
          <p:cNvSpPr>
            <a:spLocks noGrp="1"/>
          </p:cNvSpPr>
          <p:nvPr>
            <p:ph type="title"/>
          </p:nvPr>
        </p:nvSpPr>
        <p:spPr>
          <a:xfrm>
            <a:off x="457200" y="464695"/>
            <a:ext cx="11254902" cy="1072275"/>
          </a:xfrm>
        </p:spPr>
        <p:txBody>
          <a:bodyPr>
            <a:noAutofit/>
          </a:bodyPr>
          <a:lstStyle/>
          <a:p>
            <a:r>
              <a:rPr lang="en-US" sz="5400" dirty="0">
                <a:solidFill>
                  <a:schemeClr val="bg1"/>
                </a:solidFill>
              </a:rPr>
              <a:t>NOT THE WORST THAT HAS EVER BEEN</a:t>
            </a:r>
            <a:endParaRPr lang="en-US" sz="3200" dirty="0">
              <a:solidFill>
                <a:schemeClr val="bg1"/>
              </a:solidFill>
            </a:endParaRPr>
          </a:p>
        </p:txBody>
      </p:sp>
      <p:sp>
        <p:nvSpPr>
          <p:cNvPr id="14" name="Content Placeholder 13">
            <a:extLst>
              <a:ext uri="{FF2B5EF4-FFF2-40B4-BE49-F238E27FC236}">
                <a16:creationId xmlns:a16="http://schemas.microsoft.com/office/drawing/2014/main" id="{5E4DFF5D-763A-8740-1B29-729F1E6EC9F0}"/>
              </a:ext>
            </a:extLst>
          </p:cNvPr>
          <p:cNvSpPr>
            <a:spLocks noGrp="1"/>
          </p:cNvSpPr>
          <p:nvPr>
            <p:ph idx="1"/>
          </p:nvPr>
        </p:nvSpPr>
        <p:spPr>
          <a:xfrm>
            <a:off x="457200" y="1326238"/>
            <a:ext cx="10096500" cy="4792460"/>
          </a:xfrm>
        </p:spPr>
        <p:txBody>
          <a:bodyPr>
            <a:normAutofit/>
          </a:bodyPr>
          <a:lstStyle/>
          <a:p>
            <a:pPr>
              <a:lnSpc>
                <a:spcPct val="110000"/>
              </a:lnSpc>
            </a:pPr>
            <a:r>
              <a:rPr lang="en-US" sz="3600" dirty="0"/>
              <a:t>Isaac Asimov’s Book of Facts (1979) “an Assyrian clay tablet dating to approximately 2800 BC was unearthed bearing the words "Our earth is degenerate in these latter days. There are signs that the world is speedily coming to an end. Bribery and corruption are common." </a:t>
            </a:r>
          </a:p>
          <a:p>
            <a:pPr>
              <a:lnSpc>
                <a:spcPct val="110000"/>
              </a:lnSpc>
            </a:pPr>
            <a:r>
              <a:rPr lang="en-US" sz="3600" dirty="0"/>
              <a:t>Ecclesiastes 1:9 “nothing new under the sun.” </a:t>
            </a:r>
          </a:p>
        </p:txBody>
      </p:sp>
    </p:spTree>
    <p:extLst>
      <p:ext uri="{BB962C8B-B14F-4D97-AF65-F5344CB8AC3E}">
        <p14:creationId xmlns:p14="http://schemas.microsoft.com/office/powerpoint/2010/main" val="291888826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4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FAE74413-3FB7-981A-F00E-A4F8A7FBCF03}"/>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AAB9705B-356A-2D8C-BE08-66261729A916}"/>
              </a:ext>
            </a:extLst>
          </p:cNvPr>
          <p:cNvSpPr>
            <a:spLocks noGrp="1"/>
          </p:cNvSpPr>
          <p:nvPr>
            <p:ph type="title"/>
          </p:nvPr>
        </p:nvSpPr>
        <p:spPr>
          <a:xfrm>
            <a:off x="457200" y="464695"/>
            <a:ext cx="11254902" cy="1072275"/>
          </a:xfrm>
        </p:spPr>
        <p:txBody>
          <a:bodyPr>
            <a:noAutofit/>
          </a:bodyPr>
          <a:lstStyle/>
          <a:p>
            <a:r>
              <a:rPr lang="en-US" sz="4800" dirty="0">
                <a:solidFill>
                  <a:schemeClr val="bg1"/>
                </a:solidFill>
              </a:rPr>
              <a:t>SEVERAL OF PAUL’S ASSOCIATES FELL AWAY</a:t>
            </a:r>
            <a:endParaRPr lang="en-US" sz="3200" dirty="0">
              <a:solidFill>
                <a:schemeClr val="bg1"/>
              </a:solidFill>
            </a:endParaRPr>
          </a:p>
        </p:txBody>
      </p:sp>
      <p:sp>
        <p:nvSpPr>
          <p:cNvPr id="14" name="Content Placeholder 13">
            <a:extLst>
              <a:ext uri="{FF2B5EF4-FFF2-40B4-BE49-F238E27FC236}">
                <a16:creationId xmlns:a16="http://schemas.microsoft.com/office/drawing/2014/main" id="{B0AD06D1-FEB4-B054-8C66-3B322242570C}"/>
              </a:ext>
            </a:extLst>
          </p:cNvPr>
          <p:cNvSpPr>
            <a:spLocks noGrp="1"/>
          </p:cNvSpPr>
          <p:nvPr>
            <p:ph idx="1"/>
          </p:nvPr>
        </p:nvSpPr>
        <p:spPr>
          <a:xfrm>
            <a:off x="457200" y="1326238"/>
            <a:ext cx="10096500" cy="4792460"/>
          </a:xfrm>
        </p:spPr>
        <p:txBody>
          <a:bodyPr>
            <a:normAutofit fontScale="92500"/>
          </a:bodyPr>
          <a:lstStyle/>
          <a:p>
            <a:pPr>
              <a:lnSpc>
                <a:spcPct val="110000"/>
              </a:lnSpc>
            </a:pPr>
            <a:r>
              <a:rPr lang="en-US" sz="3600" dirty="0"/>
              <a:t>2 Timothy 1:15; 4:10,16 “Demas has forsaken me, having loved this present world”</a:t>
            </a:r>
          </a:p>
          <a:p>
            <a:pPr>
              <a:lnSpc>
                <a:spcPct val="110000"/>
              </a:lnSpc>
            </a:pPr>
            <a:r>
              <a:rPr lang="en-US" sz="3600" dirty="0"/>
              <a:t>2 Timothy 1:6-8 “stir up the gift of God which is in you through the laying on of my hands.7 For God has not given us a spirit of fear, but of power and of love and of a sound mind.  8 Therefore do not be ashamed of the testimony of our Lord, …share with me in the sufferings for the gospel according to the power of God.”</a:t>
            </a:r>
          </a:p>
        </p:txBody>
      </p:sp>
    </p:spTree>
    <p:extLst>
      <p:ext uri="{BB962C8B-B14F-4D97-AF65-F5344CB8AC3E}">
        <p14:creationId xmlns:p14="http://schemas.microsoft.com/office/powerpoint/2010/main" val="335156705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4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52626E27-1096-CC7B-8B0A-DCE8362982D9}"/>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1B0F3FD8-458F-BADF-29E5-A4203C27CF8D}"/>
              </a:ext>
            </a:extLst>
          </p:cNvPr>
          <p:cNvSpPr>
            <a:spLocks noGrp="1"/>
          </p:cNvSpPr>
          <p:nvPr>
            <p:ph type="title"/>
          </p:nvPr>
        </p:nvSpPr>
        <p:spPr>
          <a:xfrm>
            <a:off x="457200" y="464695"/>
            <a:ext cx="11254902" cy="1072275"/>
          </a:xfrm>
        </p:spPr>
        <p:txBody>
          <a:bodyPr>
            <a:noAutofit/>
          </a:bodyPr>
          <a:lstStyle/>
          <a:p>
            <a:r>
              <a:rPr lang="en-US" sz="4800" dirty="0">
                <a:solidFill>
                  <a:schemeClr val="bg1"/>
                </a:solidFill>
              </a:rPr>
              <a:t>PAUL’S EXHORTATIONS TO TIMOTHY</a:t>
            </a:r>
            <a:endParaRPr lang="en-US" sz="3200" dirty="0">
              <a:solidFill>
                <a:schemeClr val="bg1"/>
              </a:solidFill>
            </a:endParaRPr>
          </a:p>
        </p:txBody>
      </p:sp>
      <p:sp>
        <p:nvSpPr>
          <p:cNvPr id="14" name="Content Placeholder 13">
            <a:extLst>
              <a:ext uri="{FF2B5EF4-FFF2-40B4-BE49-F238E27FC236}">
                <a16:creationId xmlns:a16="http://schemas.microsoft.com/office/drawing/2014/main" id="{CDD3FE7E-6411-EA44-D153-ED68124D065A}"/>
              </a:ext>
            </a:extLst>
          </p:cNvPr>
          <p:cNvSpPr>
            <a:spLocks noGrp="1"/>
          </p:cNvSpPr>
          <p:nvPr>
            <p:ph idx="1"/>
          </p:nvPr>
        </p:nvSpPr>
        <p:spPr>
          <a:xfrm>
            <a:off x="457200" y="1326238"/>
            <a:ext cx="10096500" cy="4792460"/>
          </a:xfrm>
        </p:spPr>
        <p:txBody>
          <a:bodyPr>
            <a:normAutofit/>
          </a:bodyPr>
          <a:lstStyle/>
          <a:p>
            <a:pPr>
              <a:lnSpc>
                <a:spcPct val="110000"/>
              </a:lnSpc>
            </a:pPr>
            <a:r>
              <a:rPr lang="en-US" sz="3600" dirty="0"/>
              <a:t>Fulfill Your Ministry – 2 Timothy 4:2,5 “Preach the word! Be ready in season and out of season. Convince, rebuke, exhort, with all longsuffering and teaching…do the work of an evangelist, fulfill your ministry.” </a:t>
            </a:r>
          </a:p>
          <a:p>
            <a:pPr>
              <a:lnSpc>
                <a:spcPct val="110000"/>
              </a:lnSpc>
            </a:pPr>
            <a:r>
              <a:rPr lang="en-US" sz="3600" dirty="0"/>
              <a:t>Endure The Hardships That Now Attend It – 2 Timothy 1:8; 2:3,4-6</a:t>
            </a:r>
          </a:p>
        </p:txBody>
      </p:sp>
    </p:spTree>
    <p:extLst>
      <p:ext uri="{BB962C8B-B14F-4D97-AF65-F5344CB8AC3E}">
        <p14:creationId xmlns:p14="http://schemas.microsoft.com/office/powerpoint/2010/main" val="301481306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4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A2BB198A-DDFC-6E90-E9A8-283C6C673C3E}"/>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87080D1A-FF0A-B321-BA1E-ACD12684181B}"/>
              </a:ext>
            </a:extLst>
          </p:cNvPr>
          <p:cNvSpPr>
            <a:spLocks noGrp="1"/>
          </p:cNvSpPr>
          <p:nvPr>
            <p:ph type="title"/>
          </p:nvPr>
        </p:nvSpPr>
        <p:spPr>
          <a:xfrm>
            <a:off x="457200" y="464695"/>
            <a:ext cx="11254902" cy="1072275"/>
          </a:xfrm>
        </p:spPr>
        <p:txBody>
          <a:bodyPr>
            <a:noAutofit/>
          </a:bodyPr>
          <a:lstStyle/>
          <a:p>
            <a:r>
              <a:rPr lang="en-US" sz="4800" dirty="0">
                <a:solidFill>
                  <a:schemeClr val="bg1"/>
                </a:solidFill>
              </a:rPr>
              <a:t>PAUL’S EXHORTATIONS TO TIMOTHY</a:t>
            </a:r>
            <a:endParaRPr lang="en-US" sz="3200" dirty="0">
              <a:solidFill>
                <a:schemeClr val="bg1"/>
              </a:solidFill>
            </a:endParaRPr>
          </a:p>
        </p:txBody>
      </p:sp>
      <p:sp>
        <p:nvSpPr>
          <p:cNvPr id="14" name="Content Placeholder 13">
            <a:extLst>
              <a:ext uri="{FF2B5EF4-FFF2-40B4-BE49-F238E27FC236}">
                <a16:creationId xmlns:a16="http://schemas.microsoft.com/office/drawing/2014/main" id="{33E5AE97-8E88-250F-B143-5BEB21E60513}"/>
              </a:ext>
            </a:extLst>
          </p:cNvPr>
          <p:cNvSpPr>
            <a:spLocks noGrp="1"/>
          </p:cNvSpPr>
          <p:nvPr>
            <p:ph idx="1"/>
          </p:nvPr>
        </p:nvSpPr>
        <p:spPr>
          <a:xfrm>
            <a:off x="457200" y="1326238"/>
            <a:ext cx="10096500" cy="4792460"/>
          </a:xfrm>
        </p:spPr>
        <p:txBody>
          <a:bodyPr>
            <a:noAutofit/>
          </a:bodyPr>
          <a:lstStyle/>
          <a:p>
            <a:pPr>
              <a:lnSpc>
                <a:spcPct val="110000"/>
              </a:lnSpc>
            </a:pPr>
            <a:r>
              <a:rPr lang="en-US" sz="3800" dirty="0"/>
              <a:t>Continue In What He Had Learned – 2 Timothy 3:14 “knowing from whom you have learned them.”</a:t>
            </a:r>
          </a:p>
          <a:p>
            <a:pPr>
              <a:lnSpc>
                <a:spcPct val="110000"/>
              </a:lnSpc>
            </a:pPr>
            <a:r>
              <a:rPr lang="en-US" sz="3800" dirty="0"/>
              <a:t>Flee The Youthful Lusts – 2 Timothy 2:22 “pursue righteousness”</a:t>
            </a:r>
          </a:p>
          <a:p>
            <a:pPr>
              <a:lnSpc>
                <a:spcPct val="110000"/>
              </a:lnSpc>
            </a:pPr>
            <a:r>
              <a:rPr lang="en-US" sz="3800" dirty="0"/>
              <a:t>Look To Paul As An Example of Faithfulness – 2 Timothy 1:11-13; 3:10,11; 4:7</a:t>
            </a:r>
          </a:p>
        </p:txBody>
      </p:sp>
    </p:spTree>
    <p:extLst>
      <p:ext uri="{BB962C8B-B14F-4D97-AF65-F5344CB8AC3E}">
        <p14:creationId xmlns:p14="http://schemas.microsoft.com/office/powerpoint/2010/main" val="143719754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4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408E04B9-00C6-78DD-7FBF-9D7CCA482756}"/>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12B8EF05-940F-1029-CC68-26EDC005001E}"/>
              </a:ext>
            </a:extLst>
          </p:cNvPr>
          <p:cNvSpPr>
            <a:spLocks noGrp="1"/>
          </p:cNvSpPr>
          <p:nvPr>
            <p:ph type="title"/>
          </p:nvPr>
        </p:nvSpPr>
        <p:spPr>
          <a:xfrm>
            <a:off x="457200" y="464695"/>
            <a:ext cx="11254902" cy="1072275"/>
          </a:xfrm>
        </p:spPr>
        <p:txBody>
          <a:bodyPr>
            <a:noAutofit/>
          </a:bodyPr>
          <a:lstStyle/>
          <a:p>
            <a:r>
              <a:rPr lang="en-US" sz="4800" dirty="0">
                <a:solidFill>
                  <a:schemeClr val="bg1"/>
                </a:solidFill>
              </a:rPr>
              <a:t>WHAT APPLICATION CAN WE MAKE?</a:t>
            </a:r>
            <a:endParaRPr lang="en-US" sz="3200" dirty="0">
              <a:solidFill>
                <a:schemeClr val="bg1"/>
              </a:solidFill>
            </a:endParaRPr>
          </a:p>
        </p:txBody>
      </p:sp>
      <p:sp>
        <p:nvSpPr>
          <p:cNvPr id="14" name="Content Placeholder 13">
            <a:extLst>
              <a:ext uri="{FF2B5EF4-FFF2-40B4-BE49-F238E27FC236}">
                <a16:creationId xmlns:a16="http://schemas.microsoft.com/office/drawing/2014/main" id="{D25B0E53-A86B-6111-05B8-C8DFF72328E0}"/>
              </a:ext>
            </a:extLst>
          </p:cNvPr>
          <p:cNvSpPr>
            <a:spLocks noGrp="1"/>
          </p:cNvSpPr>
          <p:nvPr>
            <p:ph idx="1"/>
          </p:nvPr>
        </p:nvSpPr>
        <p:spPr>
          <a:xfrm>
            <a:off x="457200" y="1536970"/>
            <a:ext cx="10096500" cy="4581728"/>
          </a:xfrm>
        </p:spPr>
        <p:txBody>
          <a:bodyPr>
            <a:noAutofit/>
          </a:bodyPr>
          <a:lstStyle/>
          <a:p>
            <a:pPr>
              <a:lnSpc>
                <a:spcPct val="110000"/>
              </a:lnSpc>
            </a:pPr>
            <a:r>
              <a:rPr lang="en-US" sz="3900" dirty="0"/>
              <a:t>Train More Teachers – 2 Timothy 2:1,2</a:t>
            </a:r>
          </a:p>
          <a:p>
            <a:pPr>
              <a:lnSpc>
                <a:spcPct val="110000"/>
              </a:lnSpc>
            </a:pPr>
            <a:r>
              <a:rPr lang="en-US" sz="3900" dirty="0"/>
              <a:t>Try To Regain Those Who Have Gone Astray – 2 Timothy 2:24-26; 3:13; 2:16,23</a:t>
            </a:r>
          </a:p>
          <a:p>
            <a:pPr>
              <a:lnSpc>
                <a:spcPct val="110000"/>
              </a:lnSpc>
            </a:pPr>
            <a:r>
              <a:rPr lang="en-US" sz="3900" dirty="0"/>
              <a:t>Preaching The Word And Correcting Them With Gentleness- 2 Timothy 2:24,25; 4:2 “in humility correcting those who are in opposition”</a:t>
            </a:r>
          </a:p>
        </p:txBody>
      </p:sp>
    </p:spTree>
    <p:extLst>
      <p:ext uri="{BB962C8B-B14F-4D97-AF65-F5344CB8AC3E}">
        <p14:creationId xmlns:p14="http://schemas.microsoft.com/office/powerpoint/2010/main" val="21365353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4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9E697C6-475F-AB56-CBAB-A4DE86EEFF4B}"/>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1B69ED6F-8843-BA5E-7135-A9F11E47E64C}"/>
              </a:ext>
            </a:extLst>
          </p:cNvPr>
          <p:cNvSpPr>
            <a:spLocks noGrp="1"/>
          </p:cNvSpPr>
          <p:nvPr>
            <p:ph type="title"/>
          </p:nvPr>
        </p:nvSpPr>
        <p:spPr>
          <a:xfrm>
            <a:off x="457200" y="464695"/>
            <a:ext cx="11254902" cy="1072275"/>
          </a:xfrm>
        </p:spPr>
        <p:txBody>
          <a:bodyPr>
            <a:noAutofit/>
          </a:bodyPr>
          <a:lstStyle/>
          <a:p>
            <a:r>
              <a:rPr lang="en-US" sz="4800" dirty="0">
                <a:solidFill>
                  <a:schemeClr val="bg1"/>
                </a:solidFill>
              </a:rPr>
              <a:t>WHAT APPLICATION CAN WE MAKE?</a:t>
            </a:r>
            <a:endParaRPr lang="en-US" sz="3200" dirty="0">
              <a:solidFill>
                <a:schemeClr val="bg1"/>
              </a:solidFill>
            </a:endParaRPr>
          </a:p>
        </p:txBody>
      </p:sp>
      <p:sp>
        <p:nvSpPr>
          <p:cNvPr id="14" name="Content Placeholder 13">
            <a:extLst>
              <a:ext uri="{FF2B5EF4-FFF2-40B4-BE49-F238E27FC236}">
                <a16:creationId xmlns:a16="http://schemas.microsoft.com/office/drawing/2014/main" id="{FE4EA4DF-5140-A7A6-BFB5-B29F21F0E286}"/>
              </a:ext>
            </a:extLst>
          </p:cNvPr>
          <p:cNvSpPr>
            <a:spLocks noGrp="1"/>
          </p:cNvSpPr>
          <p:nvPr>
            <p:ph idx="1"/>
          </p:nvPr>
        </p:nvSpPr>
        <p:spPr>
          <a:xfrm>
            <a:off x="479898" y="1245139"/>
            <a:ext cx="11001983" cy="5000017"/>
          </a:xfrm>
        </p:spPr>
        <p:txBody>
          <a:bodyPr>
            <a:noAutofit/>
          </a:bodyPr>
          <a:lstStyle/>
          <a:p>
            <a:pPr>
              <a:lnSpc>
                <a:spcPct val="110000"/>
              </a:lnSpc>
            </a:pPr>
            <a:r>
              <a:rPr lang="en-US" sz="3900" dirty="0"/>
              <a:t>Remember The Lord Jesus Christ – 2 Timothy 2:8</a:t>
            </a:r>
          </a:p>
          <a:p>
            <a:pPr>
              <a:lnSpc>
                <a:spcPct val="110000"/>
              </a:lnSpc>
            </a:pPr>
            <a:r>
              <a:rPr lang="en-US" sz="3900" dirty="0"/>
              <a:t>2 Timothy 2:19 “solid foundation of God stands”</a:t>
            </a:r>
          </a:p>
          <a:p>
            <a:pPr>
              <a:lnSpc>
                <a:spcPct val="110000"/>
              </a:lnSpc>
            </a:pPr>
            <a:r>
              <a:rPr lang="en-US" sz="3900" dirty="0"/>
              <a:t>2 Timothy 2:11-13; 4:7,8 “I have kept the faith. 8.., there is laid up for me the crown of righteousness, which the Lord, the righteous Judge, will give to me on that Day, … also to all who have loved His appearing.”</a:t>
            </a:r>
          </a:p>
        </p:txBody>
      </p:sp>
    </p:spTree>
    <p:extLst>
      <p:ext uri="{BB962C8B-B14F-4D97-AF65-F5344CB8AC3E}">
        <p14:creationId xmlns:p14="http://schemas.microsoft.com/office/powerpoint/2010/main" val="122563081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a:extLst>
            <a:ext uri="{FF2B5EF4-FFF2-40B4-BE49-F238E27FC236}">
              <a16:creationId xmlns:a16="http://schemas.microsoft.com/office/drawing/2014/main" id="{B94F4E0C-BCCB-01CD-8772-23D12C6A565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2B7C098-BB98-C9B4-45F2-39BAD5D55FFD}"/>
              </a:ext>
            </a:extLst>
          </p:cNvPr>
          <p:cNvPicPr>
            <a:picLocks noChangeAspect="1"/>
          </p:cNvPicPr>
          <p:nvPr/>
        </p:nvPicPr>
        <p:blipFill>
          <a:blip r:embed="rId2"/>
          <a:stretch>
            <a:fillRect/>
          </a:stretch>
        </p:blipFill>
        <p:spPr>
          <a:xfrm>
            <a:off x="1548319" y="0"/>
            <a:ext cx="9095361" cy="6821520"/>
          </a:xfrm>
          <a:prstGeom prst="rect">
            <a:avLst/>
          </a:prstGeom>
        </p:spPr>
      </p:pic>
    </p:spTree>
    <p:extLst>
      <p:ext uri="{BB962C8B-B14F-4D97-AF65-F5344CB8AC3E}">
        <p14:creationId xmlns:p14="http://schemas.microsoft.com/office/powerpoint/2010/main" val="217601335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theme/theme1.xml><?xml version="1.0" encoding="utf-8"?>
<a:theme xmlns:a="http://schemas.openxmlformats.org/drawingml/2006/main" name="Vertical Lexicon design templat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pPr>
      <a:bodyPr rtlCol="0" anchor="ctr"/>
      <a:lstStyle>
        <a:defPPr algn="ctr">
          <a:defRPr dirty="0"/>
        </a:defPPr>
      </a:lstStyle>
      <a:style>
        <a:lnRef idx="2">
          <a:schemeClr val="accent2">
            <a:shade val="50000"/>
          </a:schemeClr>
        </a:lnRef>
        <a:fillRef idx="1">
          <a:schemeClr val="accent2"/>
        </a:fillRef>
        <a:effectRef idx="0">
          <a:schemeClr val="accent2"/>
        </a:effectRef>
        <a:fontRef idx="minor">
          <a:schemeClr val="lt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tx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Vertical lexicon design slides.potx" id="{49C7086D-B6BF-42C9-B2E9-7A6F5A963EAA}" vid="{839E83B1-FF0C-49E8-8563-59D864F05AE3}"/>
    </a:ext>
  </a:extLst>
</a:theme>
</file>

<file path=ppt/theme/theme2.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4BEBB951-DE64-4CB8-9E1C-184A357AD7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EEE0F9-7BC9-4998-8617-7CC115AD97E2}">
  <ds:schemaRefs>
    <ds:schemaRef ds:uri="http://schemas.microsoft.com/sharepoint/v3/contenttype/forms"/>
  </ds:schemaRefs>
</ds:datastoreItem>
</file>

<file path=customXml/itemProps3.xml><?xml version="1.0" encoding="utf-8"?>
<ds:datastoreItem xmlns:ds="http://schemas.openxmlformats.org/officeDocument/2006/customXml" ds:itemID="{2A1BD8E5-A18E-435C-B431-90A6B59F4B6F}">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62f94-9f35-4ac3-9a90-690165a166b7"/>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Vertical lexicon design slides</Template>
  <TotalTime>78</TotalTime>
  <Words>735</Words>
  <Application>Microsoft Office PowerPoint</Application>
  <PresentationFormat>Widescreen</PresentationFormat>
  <Paragraphs>37</Paragraphs>
  <Slides>13</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Vertical Lexicon design template</vt:lpstr>
      <vt:lpstr>PowerPoint Presentation</vt:lpstr>
      <vt:lpstr>PowerPoint Presentation</vt:lpstr>
      <vt:lpstr>“PERILIOUS TIMES”</vt:lpstr>
      <vt:lpstr>A TIME OF PERSECUTION</vt:lpstr>
      <vt:lpstr>A TIME OF INCREASING APOSTASY</vt:lpstr>
      <vt:lpstr>NOT THE WORST THAT HAS EVER BEEN</vt:lpstr>
      <vt:lpstr>NOT THE WORST THAT HAS EVER BEEN</vt:lpstr>
      <vt:lpstr>SEVERAL OF PAUL’S ASSOCIATES FELL AWAY</vt:lpstr>
      <vt:lpstr>PAUL’S EXHORTATIONS TO TIMOTHY</vt:lpstr>
      <vt:lpstr>PAUL’S EXHORTATIONS TO TIMOTHY</vt:lpstr>
      <vt:lpstr>WHAT APPLICATION CAN WE MAKE?</vt:lpstr>
      <vt:lpstr>WHAT APPLICATION CAN WE MAKE?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Gailen Evans</dc:creator>
  <cp:lastModifiedBy>Gailen Evans</cp:lastModifiedBy>
  <cp:revision>6</cp:revision>
  <dcterms:created xsi:type="dcterms:W3CDTF">2025-02-08T00:49:07Z</dcterms:created>
  <dcterms:modified xsi:type="dcterms:W3CDTF">2025-02-08T02:07:54Z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